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05" r:id="rId1"/>
  </p:sldMasterIdLst>
  <p:sldIdLst>
    <p:sldId id="259" r:id="rId2"/>
    <p:sldId id="260" r:id="rId3"/>
    <p:sldId id="261" r:id="rId4"/>
    <p:sldId id="262" r:id="rId5"/>
    <p:sldId id="268" r:id="rId6"/>
    <p:sldId id="269" r:id="rId7"/>
    <p:sldId id="263" r:id="rId8"/>
    <p:sldId id="270" r:id="rId9"/>
    <p:sldId id="276" r:id="rId10"/>
    <p:sldId id="272" r:id="rId11"/>
    <p:sldId id="264" r:id="rId12"/>
    <p:sldId id="274" r:id="rId13"/>
    <p:sldId id="273" r:id="rId14"/>
    <p:sldId id="265" r:id="rId15"/>
    <p:sldId id="266" r:id="rId16"/>
    <p:sldId id="27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A147"/>
    <a:srgbClr val="B54C2D"/>
    <a:srgbClr val="B66952"/>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6/7/2020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6/7/2020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6/7/2020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6/7/2020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6/7/2020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6/7/2020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6/7/2020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6/7/2020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6/7/2020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452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6/7/2020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6/7/2020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6/7/2020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6/7/2020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6/7/2020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6/7/2020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6/7/2020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6/7/2020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6/7/2020</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descr="A picture containing cup, coffee, food, beverage&#10;&#10;Description automatically generated">
            <a:extLst>
              <a:ext uri="{FF2B5EF4-FFF2-40B4-BE49-F238E27FC236}">
                <a16:creationId xmlns:a16="http://schemas.microsoft.com/office/drawing/2014/main" id="{91BC5572-FC33-4C1C-8DEE-C2CF75A75641}"/>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166191" y="397565"/>
            <a:ext cx="9644536" cy="3337937"/>
          </a:xfrm>
        </p:spPr>
        <p:txBody>
          <a:bodyPr>
            <a:normAutofit fontScale="90000"/>
          </a:bodyPr>
          <a:lstStyle/>
          <a:p>
            <a:r>
              <a:rPr lang="en-IN" sz="6700" b="1" dirty="0">
                <a:effectLst>
                  <a:outerShdw blurRad="38100" dist="38100" dir="2700000" algn="tl">
                    <a:srgbClr val="000000">
                      <a:alpha val="43137"/>
                    </a:srgbClr>
                  </a:outerShdw>
                </a:effectLst>
                <a:latin typeface="Candara" panose="020E0502030303020204" pitchFamily="34" charset="0"/>
                <a:ea typeface="Cambria Math" panose="02040503050406030204" pitchFamily="18" charset="0"/>
              </a:rPr>
              <a:t>Choosing the right location for opening a new coffee shop in Pune, India</a:t>
            </a:r>
            <a:endParaRPr lang="en-US" sz="7200" b="1" dirty="0">
              <a:effectLst>
                <a:outerShdw blurRad="38100" dist="38100" dir="2700000" algn="tl">
                  <a:srgbClr val="000000">
                    <a:alpha val="43137"/>
                  </a:srgbClr>
                </a:outerShdw>
              </a:effectLst>
              <a:latin typeface="Candara" panose="020E0502030303020204" pitchFamily="34" charset="0"/>
              <a:ea typeface="Cambria Math" panose="02040503050406030204" pitchFamily="18" charset="0"/>
            </a:endParaRP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2915479" y="3988903"/>
            <a:ext cx="5880918" cy="1014895"/>
          </a:xfrm>
        </p:spPr>
        <p:txBody>
          <a:bodyPr>
            <a:normAutofit/>
          </a:bodyPr>
          <a:lstStyle/>
          <a:p>
            <a:r>
              <a:rPr lang="en-US" sz="3200" b="1" u="sng" dirty="0">
                <a:solidFill>
                  <a:schemeClr val="accent1">
                    <a:lumMod val="60000"/>
                    <a:lumOff val="40000"/>
                  </a:schemeClr>
                </a:solidFill>
              </a:rPr>
              <a:t>Capstone Coursera Project</a:t>
            </a:r>
            <a:endParaRPr lang="en-US" sz="2800" b="1" u="sng" dirty="0">
              <a:solidFill>
                <a:schemeClr val="accent1">
                  <a:lumMod val="60000"/>
                  <a:lumOff val="40000"/>
                </a:schemeClr>
              </a:solidFill>
            </a:endParaRPr>
          </a:p>
        </p:txBody>
      </p:sp>
    </p:spTree>
    <p:extLst>
      <p:ext uri="{BB962C8B-B14F-4D97-AF65-F5344CB8AC3E}">
        <p14:creationId xmlns:p14="http://schemas.microsoft.com/office/powerpoint/2010/main" val="633738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0520AC-CE06-4652-A37F-17550EDFF262}"/>
              </a:ext>
            </a:extLst>
          </p:cNvPr>
          <p:cNvSpPr>
            <a:spLocks noGrp="1"/>
          </p:cNvSpPr>
          <p:nvPr>
            <p:ph type="title"/>
          </p:nvPr>
        </p:nvSpPr>
        <p:spPr/>
        <p:txBody>
          <a:bodyPr/>
          <a:lstStyle/>
          <a:p>
            <a:r>
              <a:rPr lang="en-IN" sz="4800" b="1" dirty="0">
                <a:solidFill>
                  <a:schemeClr val="accent1">
                    <a:lumMod val="60000"/>
                    <a:lumOff val="40000"/>
                  </a:schemeClr>
                </a:solidFill>
              </a:rPr>
              <a:t>Methodology</a:t>
            </a:r>
            <a:endParaRPr lang="en-IN" dirty="0"/>
          </a:p>
        </p:txBody>
      </p:sp>
      <p:sp>
        <p:nvSpPr>
          <p:cNvPr id="3" name="Content Placeholder 2">
            <a:extLst>
              <a:ext uri="{FF2B5EF4-FFF2-40B4-BE49-F238E27FC236}">
                <a16:creationId xmlns:a16="http://schemas.microsoft.com/office/drawing/2014/main" id="{D95FF028-B064-47C0-8479-ABADAAE2B08A}"/>
              </a:ext>
            </a:extLst>
          </p:cNvPr>
          <p:cNvSpPr>
            <a:spLocks noGrp="1"/>
          </p:cNvSpPr>
          <p:nvPr>
            <p:ph sz="half" idx="1"/>
          </p:nvPr>
        </p:nvSpPr>
        <p:spPr>
          <a:xfrm>
            <a:off x="913795" y="2076450"/>
            <a:ext cx="2940753" cy="3622671"/>
          </a:xfrm>
        </p:spPr>
        <p:txBody>
          <a:bodyPr/>
          <a:lstStyle/>
          <a:p>
            <a:r>
              <a:rPr lang="en-IN" sz="2400" dirty="0"/>
              <a:t>I used the foursquare location data of 5 localities to plot a map of Pune highlighting those 5 localities with their respective colleges. </a:t>
            </a:r>
          </a:p>
          <a:p>
            <a:endParaRPr lang="en-IN" dirty="0"/>
          </a:p>
        </p:txBody>
      </p:sp>
      <p:pic>
        <p:nvPicPr>
          <p:cNvPr id="7" name="Content Placeholder 6" descr="A close up of a map&#10;&#10;Description automatically generated">
            <a:extLst>
              <a:ext uri="{FF2B5EF4-FFF2-40B4-BE49-F238E27FC236}">
                <a16:creationId xmlns:a16="http://schemas.microsoft.com/office/drawing/2014/main" id="{0ED02465-9966-4A31-B295-973C42E2B73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023361" y="2076450"/>
            <a:ext cx="7230956" cy="43243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99548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B3F1F-DCCE-409F-B7AC-D65B7BCDADE7}"/>
              </a:ext>
            </a:extLst>
          </p:cNvPr>
          <p:cNvSpPr>
            <a:spLocks noGrp="1"/>
          </p:cNvSpPr>
          <p:nvPr>
            <p:ph type="title"/>
          </p:nvPr>
        </p:nvSpPr>
        <p:spPr>
          <a:xfrm>
            <a:off x="913795" y="318052"/>
            <a:ext cx="10353762" cy="1192696"/>
          </a:xfrm>
        </p:spPr>
        <p:txBody>
          <a:bodyPr>
            <a:normAutofit/>
          </a:bodyPr>
          <a:lstStyle/>
          <a:p>
            <a:r>
              <a:rPr lang="en-IN" sz="5400" b="1" dirty="0">
                <a:solidFill>
                  <a:schemeClr val="accent1">
                    <a:lumMod val="60000"/>
                    <a:lumOff val="40000"/>
                  </a:schemeClr>
                </a:solidFill>
              </a:rPr>
              <a:t>Methodology</a:t>
            </a:r>
          </a:p>
        </p:txBody>
      </p:sp>
      <p:sp>
        <p:nvSpPr>
          <p:cNvPr id="3" name="Content Placeholder 2">
            <a:extLst>
              <a:ext uri="{FF2B5EF4-FFF2-40B4-BE49-F238E27FC236}">
                <a16:creationId xmlns:a16="http://schemas.microsoft.com/office/drawing/2014/main" id="{5B1E06D3-3B7E-44A5-9F15-B48B3BC5032E}"/>
              </a:ext>
            </a:extLst>
          </p:cNvPr>
          <p:cNvSpPr>
            <a:spLocks noGrp="1"/>
          </p:cNvSpPr>
          <p:nvPr>
            <p:ph sz="half" idx="1"/>
          </p:nvPr>
        </p:nvSpPr>
        <p:spPr>
          <a:xfrm>
            <a:off x="913795" y="1404730"/>
            <a:ext cx="4572605" cy="4611757"/>
          </a:xfrm>
        </p:spPr>
        <p:txBody>
          <a:bodyPr>
            <a:normAutofit fontScale="40000" lnSpcReduction="20000"/>
          </a:bodyPr>
          <a:lstStyle/>
          <a:p>
            <a:pPr>
              <a:buFont typeface="Wingdings" panose="05000000000000000000" pitchFamily="2" charset="2"/>
              <a:buChar char="§"/>
            </a:pPr>
            <a:r>
              <a:rPr lang="en-IN" sz="5500" dirty="0"/>
              <a:t>Then I used Foursquare api again, to get a list of already present Coffee shops with details such as name, latitude, longitude and category  located in each 5 localities. </a:t>
            </a:r>
          </a:p>
          <a:p>
            <a:pPr>
              <a:buFont typeface="Wingdings" panose="05000000000000000000" pitchFamily="2" charset="2"/>
              <a:buChar char="§"/>
            </a:pPr>
            <a:r>
              <a:rPr lang="en-IN" sz="5500" dirty="0"/>
              <a:t>The picture shows the list of coffee shops for first location </a:t>
            </a:r>
            <a:r>
              <a:rPr lang="en-IN" sz="5500" dirty="0" err="1"/>
              <a:t>ie</a:t>
            </a:r>
            <a:r>
              <a:rPr lang="en-IN" sz="5500" dirty="0"/>
              <a:t>. ‘Sadashiv Peth’</a:t>
            </a:r>
          </a:p>
          <a:p>
            <a:pPr>
              <a:buFont typeface="Wingdings" panose="05000000000000000000" pitchFamily="2" charset="2"/>
              <a:buChar char="§"/>
            </a:pPr>
            <a:r>
              <a:rPr lang="en-IN" sz="5500" dirty="0"/>
              <a:t>Then I got a similar list for remaining 4 areas.</a:t>
            </a:r>
          </a:p>
          <a:p>
            <a:pPr>
              <a:buFont typeface="Wingdings" panose="05000000000000000000" pitchFamily="2" charset="2"/>
              <a:buChar char="§"/>
            </a:pPr>
            <a:r>
              <a:rPr lang="en-IN" sz="5500" dirty="0"/>
              <a:t>Using dataframe.shape function in pandas  I calculated the number of coffee shops for all the localities.</a:t>
            </a:r>
          </a:p>
          <a:p>
            <a:pPr>
              <a:buFont typeface="Wingdings" panose="05000000000000000000" pitchFamily="2" charset="2"/>
              <a:buChar char="§"/>
            </a:pPr>
            <a:endParaRPr lang="en-IN" sz="4400" dirty="0"/>
          </a:p>
          <a:p>
            <a:pPr>
              <a:buFont typeface="Wingdings" panose="05000000000000000000" pitchFamily="2" charset="2"/>
              <a:buChar char="§"/>
            </a:pPr>
            <a:endParaRPr lang="en-IN" sz="4400" dirty="0"/>
          </a:p>
          <a:p>
            <a:pPr>
              <a:buFont typeface="Wingdings" panose="05000000000000000000" pitchFamily="2" charset="2"/>
              <a:buChar char="§"/>
            </a:pPr>
            <a:endParaRPr lang="en-IN" dirty="0"/>
          </a:p>
        </p:txBody>
      </p:sp>
      <p:pic>
        <p:nvPicPr>
          <p:cNvPr id="6" name="Content Placeholder 5" descr="A screenshot of a computer&#10;&#10;Description automatically generated">
            <a:extLst>
              <a:ext uri="{FF2B5EF4-FFF2-40B4-BE49-F238E27FC236}">
                <a16:creationId xmlns:a16="http://schemas.microsoft.com/office/drawing/2014/main" id="{5EDE3EFF-86E9-4061-9A22-58654CF2F01E}"/>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b="25757"/>
          <a:stretch/>
        </p:blipFill>
        <p:spPr>
          <a:xfrm>
            <a:off x="5857460" y="1624633"/>
            <a:ext cx="5830957" cy="41719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84567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1F8841-2E36-4845-8DC4-52C3D1576363}"/>
              </a:ext>
            </a:extLst>
          </p:cNvPr>
          <p:cNvSpPr>
            <a:spLocks noGrp="1"/>
          </p:cNvSpPr>
          <p:nvPr>
            <p:ph type="title"/>
          </p:nvPr>
        </p:nvSpPr>
        <p:spPr/>
        <p:txBody>
          <a:bodyPr/>
          <a:lstStyle/>
          <a:p>
            <a:r>
              <a:rPr lang="en-IN" sz="4800" b="1" dirty="0">
                <a:solidFill>
                  <a:schemeClr val="accent1">
                    <a:lumMod val="60000"/>
                    <a:lumOff val="40000"/>
                  </a:schemeClr>
                </a:solidFill>
              </a:rPr>
              <a:t>Methodology</a:t>
            </a:r>
            <a:endParaRPr lang="en-IN" dirty="0"/>
          </a:p>
        </p:txBody>
      </p:sp>
      <p:sp>
        <p:nvSpPr>
          <p:cNvPr id="6" name="Content Placeholder 5">
            <a:extLst>
              <a:ext uri="{FF2B5EF4-FFF2-40B4-BE49-F238E27FC236}">
                <a16:creationId xmlns:a16="http://schemas.microsoft.com/office/drawing/2014/main" id="{1683C733-9937-4DC3-B87F-3DDD523A5367}"/>
              </a:ext>
            </a:extLst>
          </p:cNvPr>
          <p:cNvSpPr>
            <a:spLocks noGrp="1"/>
          </p:cNvSpPr>
          <p:nvPr>
            <p:ph idx="1"/>
          </p:nvPr>
        </p:nvSpPr>
        <p:spPr/>
        <p:txBody>
          <a:bodyPr/>
          <a:lstStyle/>
          <a:p>
            <a:r>
              <a:rPr lang="en-IN" sz="2800" dirty="0"/>
              <a:t>Then I got a similar list for remaining 4 areas.</a:t>
            </a:r>
          </a:p>
          <a:p>
            <a:pPr marL="36900" indent="0">
              <a:buNone/>
            </a:pPr>
            <a:endParaRPr lang="en-IN" sz="2800" dirty="0"/>
          </a:p>
          <a:p>
            <a:r>
              <a:rPr lang="en-IN" sz="2800" dirty="0"/>
              <a:t>Using dataframe.shape function in pandas  I calculated the number of coffee shops for all the localities.</a:t>
            </a:r>
          </a:p>
          <a:p>
            <a:endParaRPr lang="en-IN" dirty="0"/>
          </a:p>
        </p:txBody>
      </p:sp>
      <p:sp>
        <p:nvSpPr>
          <p:cNvPr id="4" name="Content Placeholder 5">
            <a:extLst>
              <a:ext uri="{FF2B5EF4-FFF2-40B4-BE49-F238E27FC236}">
                <a16:creationId xmlns:a16="http://schemas.microsoft.com/office/drawing/2014/main" id="{BEE89BD7-0AF3-47A0-913B-FB8B29BA65AA}"/>
              </a:ext>
            </a:extLst>
          </p:cNvPr>
          <p:cNvSpPr txBox="1">
            <a:spLocks/>
          </p:cNvSpPr>
          <p:nvPr/>
        </p:nvSpPr>
        <p:spPr>
          <a:xfrm>
            <a:off x="913795" y="2076449"/>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IN" sz="2800" dirty="0"/>
              <a:t>Then I got a similar list for remaining 4 areas.</a:t>
            </a:r>
          </a:p>
          <a:p>
            <a:pPr marL="36900" indent="0">
              <a:buFont typeface="Wingdings 2" charset="2"/>
              <a:buNone/>
            </a:pPr>
            <a:endParaRPr lang="en-IN" sz="2800" dirty="0"/>
          </a:p>
          <a:p>
            <a:r>
              <a:rPr lang="en-IN" sz="2800" dirty="0"/>
              <a:t>Using dataframe.shape function in pandas  I calculated the number of coffee shops for all the localities.</a:t>
            </a:r>
          </a:p>
          <a:p>
            <a:endParaRPr lang="en-IN" dirty="0"/>
          </a:p>
        </p:txBody>
      </p:sp>
    </p:spTree>
    <p:extLst>
      <p:ext uri="{BB962C8B-B14F-4D97-AF65-F5344CB8AC3E}">
        <p14:creationId xmlns:p14="http://schemas.microsoft.com/office/powerpoint/2010/main" val="3058588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41B7F57A-C676-4A19-99A1-D335DB6FC430}"/>
              </a:ext>
            </a:extLst>
          </p:cNvPr>
          <p:cNvSpPr>
            <a:spLocks noGrp="1"/>
          </p:cNvSpPr>
          <p:nvPr>
            <p:ph type="title"/>
          </p:nvPr>
        </p:nvSpPr>
        <p:spPr/>
        <p:txBody>
          <a:bodyPr>
            <a:normAutofit/>
          </a:bodyPr>
          <a:lstStyle/>
          <a:p>
            <a:r>
              <a:rPr lang="en-IN" sz="5400" b="1" dirty="0">
                <a:solidFill>
                  <a:schemeClr val="accent1">
                    <a:lumMod val="60000"/>
                    <a:lumOff val="40000"/>
                  </a:schemeClr>
                </a:solidFill>
              </a:rPr>
              <a:t>Methodology</a:t>
            </a:r>
            <a:endParaRPr lang="en-IN" sz="5400" dirty="0"/>
          </a:p>
        </p:txBody>
      </p:sp>
      <p:pic>
        <p:nvPicPr>
          <p:cNvPr id="11" name="Content Placeholder 10">
            <a:extLst>
              <a:ext uri="{FF2B5EF4-FFF2-40B4-BE49-F238E27FC236}">
                <a16:creationId xmlns:a16="http://schemas.microsoft.com/office/drawing/2014/main" id="{44C09A32-CCAE-4BC9-90DE-F2D4FFFD65B1}"/>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t="12210" b="4238"/>
          <a:stretch/>
        </p:blipFill>
        <p:spPr>
          <a:xfrm>
            <a:off x="5764696" y="2623930"/>
            <a:ext cx="5768033" cy="23625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Content Placeholder 2">
            <a:extLst>
              <a:ext uri="{FF2B5EF4-FFF2-40B4-BE49-F238E27FC236}">
                <a16:creationId xmlns:a16="http://schemas.microsoft.com/office/drawing/2014/main" id="{9A956D5B-5848-4781-99D7-7FC6B192B077}"/>
              </a:ext>
            </a:extLst>
          </p:cNvPr>
          <p:cNvSpPr>
            <a:spLocks noGrp="1"/>
          </p:cNvSpPr>
          <p:nvPr>
            <p:ph sz="half" idx="2"/>
          </p:nvPr>
        </p:nvSpPr>
        <p:spPr>
          <a:xfrm>
            <a:off x="500246" y="2248729"/>
            <a:ext cx="4856841" cy="3622672"/>
          </a:xfrm>
        </p:spPr>
        <p:txBody>
          <a:bodyPr>
            <a:normAutofit lnSpcReduction="10000"/>
          </a:bodyPr>
          <a:lstStyle/>
          <a:p>
            <a:pPr>
              <a:buFont typeface="Wingdings" panose="05000000000000000000" pitchFamily="2" charset="2"/>
              <a:buChar char="§"/>
            </a:pPr>
            <a:r>
              <a:rPr lang="en-IN" dirty="0"/>
              <a:t>Then I  constructed a table from the observations that I got from the analysis. The table consists of the 5 localities along with their respective no. of colleges and no. of coffee shops. The table helps us to compare the localities in order to choose the best one of them for the new coffee shop.</a:t>
            </a:r>
          </a:p>
          <a:p>
            <a:endParaRPr lang="en-IN" dirty="0"/>
          </a:p>
        </p:txBody>
      </p:sp>
    </p:spTree>
    <p:extLst>
      <p:ext uri="{BB962C8B-B14F-4D97-AF65-F5344CB8AC3E}">
        <p14:creationId xmlns:p14="http://schemas.microsoft.com/office/powerpoint/2010/main" val="3020884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CEA41-CE2F-4FE1-BC88-94D0204534DC}"/>
              </a:ext>
            </a:extLst>
          </p:cNvPr>
          <p:cNvSpPr>
            <a:spLocks noGrp="1"/>
          </p:cNvSpPr>
          <p:nvPr>
            <p:ph type="title"/>
          </p:nvPr>
        </p:nvSpPr>
        <p:spPr/>
        <p:txBody>
          <a:bodyPr>
            <a:normAutofit/>
          </a:bodyPr>
          <a:lstStyle/>
          <a:p>
            <a:r>
              <a:rPr lang="en-IN" sz="5400" b="1" dirty="0">
                <a:solidFill>
                  <a:schemeClr val="accent1">
                    <a:lumMod val="60000"/>
                    <a:lumOff val="40000"/>
                  </a:schemeClr>
                </a:solidFill>
              </a:rPr>
              <a:t>Result</a:t>
            </a:r>
          </a:p>
        </p:txBody>
      </p:sp>
      <p:sp>
        <p:nvSpPr>
          <p:cNvPr id="3" name="Content Placeholder 2">
            <a:extLst>
              <a:ext uri="{FF2B5EF4-FFF2-40B4-BE49-F238E27FC236}">
                <a16:creationId xmlns:a16="http://schemas.microsoft.com/office/drawing/2014/main" id="{C5C8A0AC-2E1A-492A-B2F8-5E96CAEEBB65}"/>
              </a:ext>
            </a:extLst>
          </p:cNvPr>
          <p:cNvSpPr>
            <a:spLocks noGrp="1"/>
          </p:cNvSpPr>
          <p:nvPr>
            <p:ph idx="1"/>
          </p:nvPr>
        </p:nvSpPr>
        <p:spPr/>
        <p:txBody>
          <a:bodyPr/>
          <a:lstStyle/>
          <a:p>
            <a:r>
              <a:rPr lang="en-IN" sz="2400" dirty="0">
                <a:effectLst/>
              </a:rPr>
              <a:t>From the table we can observe that no. of colleges is highest in 'Sadashiv Peth' and 'Katraj’.</a:t>
            </a:r>
          </a:p>
          <a:p>
            <a:r>
              <a:rPr lang="en-IN" sz="2400" dirty="0">
                <a:effectLst/>
              </a:rPr>
              <a:t>Both have 8 colleges ,but 'Sadashiv Peth’ has 9 already - established coffee shops and ‘Katraj’ has only 3.</a:t>
            </a:r>
          </a:p>
          <a:p>
            <a:r>
              <a:rPr lang="en-IN" sz="2400" dirty="0">
                <a:effectLst/>
              </a:rPr>
              <a:t>Thus ‘Katraj’ has highest no. of colleges and least no. of coffee shops.</a:t>
            </a:r>
          </a:p>
          <a:p>
            <a:pPr marL="36900" indent="0">
              <a:buNone/>
            </a:pPr>
            <a:endParaRPr lang="en-IN" dirty="0"/>
          </a:p>
        </p:txBody>
      </p:sp>
    </p:spTree>
    <p:extLst>
      <p:ext uri="{BB962C8B-B14F-4D97-AF65-F5344CB8AC3E}">
        <p14:creationId xmlns:p14="http://schemas.microsoft.com/office/powerpoint/2010/main" val="374558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58A82-6536-4F52-B358-3A0B0BBCF7C2}"/>
              </a:ext>
            </a:extLst>
          </p:cNvPr>
          <p:cNvSpPr>
            <a:spLocks noGrp="1"/>
          </p:cNvSpPr>
          <p:nvPr>
            <p:ph type="title"/>
          </p:nvPr>
        </p:nvSpPr>
        <p:spPr/>
        <p:txBody>
          <a:bodyPr>
            <a:normAutofit/>
          </a:bodyPr>
          <a:lstStyle/>
          <a:p>
            <a:r>
              <a:rPr lang="en-IN" sz="5400" b="1" dirty="0">
                <a:solidFill>
                  <a:schemeClr val="accent1">
                    <a:lumMod val="60000"/>
                    <a:lumOff val="40000"/>
                  </a:schemeClr>
                </a:solidFill>
              </a:rPr>
              <a:t>Conclusion</a:t>
            </a:r>
          </a:p>
        </p:txBody>
      </p:sp>
      <p:sp>
        <p:nvSpPr>
          <p:cNvPr id="3" name="Content Placeholder 2">
            <a:extLst>
              <a:ext uri="{FF2B5EF4-FFF2-40B4-BE49-F238E27FC236}">
                <a16:creationId xmlns:a16="http://schemas.microsoft.com/office/drawing/2014/main" id="{4F289EEC-8966-447D-8F8B-FD9B01E97BF3}"/>
              </a:ext>
            </a:extLst>
          </p:cNvPr>
          <p:cNvSpPr>
            <a:spLocks noGrp="1"/>
          </p:cNvSpPr>
          <p:nvPr>
            <p:ph idx="1"/>
          </p:nvPr>
        </p:nvSpPr>
        <p:spPr/>
        <p:txBody>
          <a:bodyPr/>
          <a:lstStyle/>
          <a:p>
            <a:r>
              <a:rPr lang="en-IN" dirty="0">
                <a:effectLst/>
              </a:rPr>
              <a:t>As it is favourable for the businessperson to choose a location with higher no. of colleges (</a:t>
            </a:r>
            <a:r>
              <a:rPr lang="en-IN" dirty="0" err="1">
                <a:effectLst/>
              </a:rPr>
              <a:t>ie</a:t>
            </a:r>
            <a:r>
              <a:rPr lang="en-IN" dirty="0">
                <a:effectLst/>
              </a:rPr>
              <a:t>. High no. of target customers) and lower no. of existing coffee shops (</a:t>
            </a:r>
            <a:r>
              <a:rPr lang="en-IN" dirty="0" err="1">
                <a:effectLst/>
              </a:rPr>
              <a:t>ie</a:t>
            </a:r>
            <a:r>
              <a:rPr lang="en-IN" dirty="0">
                <a:effectLst/>
              </a:rPr>
              <a:t>. Low competition); 'Katraj' would be the best solution as it has highest no. of colleges and least no. of coffee shops.</a:t>
            </a:r>
          </a:p>
          <a:p>
            <a:endParaRPr lang="en-IN" dirty="0"/>
          </a:p>
          <a:p>
            <a:r>
              <a:rPr lang="en-IN" dirty="0">
                <a:effectLst/>
              </a:rPr>
              <a:t>Thus, </a:t>
            </a:r>
            <a:r>
              <a:rPr lang="en-IN" b="1" dirty="0">
                <a:effectLst/>
              </a:rPr>
              <a:t>'Katraj'</a:t>
            </a:r>
            <a:r>
              <a:rPr lang="en-IN" dirty="0">
                <a:effectLst/>
              </a:rPr>
              <a:t> is the right place to  open a new coffee shop.</a:t>
            </a:r>
            <a:endParaRPr lang="en-IN" dirty="0"/>
          </a:p>
        </p:txBody>
      </p:sp>
    </p:spTree>
    <p:extLst>
      <p:ext uri="{BB962C8B-B14F-4D97-AF65-F5344CB8AC3E}">
        <p14:creationId xmlns:p14="http://schemas.microsoft.com/office/powerpoint/2010/main" val="4181043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EDBE-4F2C-4570-AFA6-45D7CBF3A913}"/>
              </a:ext>
            </a:extLst>
          </p:cNvPr>
          <p:cNvSpPr>
            <a:spLocks noGrp="1"/>
          </p:cNvSpPr>
          <p:nvPr>
            <p:ph type="title"/>
          </p:nvPr>
        </p:nvSpPr>
        <p:spPr/>
        <p:txBody>
          <a:bodyPr>
            <a:normAutofit/>
          </a:bodyPr>
          <a:lstStyle/>
          <a:p>
            <a:r>
              <a:rPr lang="en-IN" sz="5400" b="1" dirty="0">
                <a:solidFill>
                  <a:schemeClr val="accent1">
                    <a:lumMod val="60000"/>
                    <a:lumOff val="40000"/>
                  </a:schemeClr>
                </a:solidFill>
              </a:rPr>
              <a:t>Recommendation</a:t>
            </a:r>
          </a:p>
        </p:txBody>
      </p:sp>
      <p:sp>
        <p:nvSpPr>
          <p:cNvPr id="3" name="Content Placeholder 2">
            <a:extLst>
              <a:ext uri="{FF2B5EF4-FFF2-40B4-BE49-F238E27FC236}">
                <a16:creationId xmlns:a16="http://schemas.microsoft.com/office/drawing/2014/main" id="{B8742A36-81E6-4780-AB61-E08FE9C2C634}"/>
              </a:ext>
            </a:extLst>
          </p:cNvPr>
          <p:cNvSpPr>
            <a:spLocks noGrp="1"/>
          </p:cNvSpPr>
          <p:nvPr>
            <p:ph idx="1"/>
          </p:nvPr>
        </p:nvSpPr>
        <p:spPr/>
        <p:txBody>
          <a:bodyPr>
            <a:normAutofit/>
          </a:bodyPr>
          <a:lstStyle/>
          <a:p>
            <a:r>
              <a:rPr lang="en-IN" dirty="0"/>
              <a:t>Now we know the area in Pune which would be best for the businessperson to open a new coffee shop. But ‘Katraj’ is a large area of land. Thus it will again require some efforts to find an exact  place in Katraj for the shop.  </a:t>
            </a:r>
          </a:p>
          <a:p>
            <a:r>
              <a:rPr lang="en-IN" dirty="0"/>
              <a:t>This may be done with the help of Foursquare location data  and some ground research.</a:t>
            </a:r>
          </a:p>
          <a:p>
            <a:r>
              <a:rPr lang="en-IN" dirty="0"/>
              <a:t>For this we can refer to a map like the one given in the next slide.</a:t>
            </a:r>
          </a:p>
        </p:txBody>
      </p:sp>
    </p:spTree>
    <p:extLst>
      <p:ext uri="{BB962C8B-B14F-4D97-AF65-F5344CB8AC3E}">
        <p14:creationId xmlns:p14="http://schemas.microsoft.com/office/powerpoint/2010/main" val="3199831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359D1-DD6C-45D8-A696-946EE8394581}"/>
              </a:ext>
            </a:extLst>
          </p:cNvPr>
          <p:cNvSpPr>
            <a:spLocks noGrp="1"/>
          </p:cNvSpPr>
          <p:nvPr>
            <p:ph type="title"/>
          </p:nvPr>
        </p:nvSpPr>
        <p:spPr/>
        <p:txBody>
          <a:bodyPr/>
          <a:lstStyle/>
          <a:p>
            <a:r>
              <a:rPr lang="en-IN" sz="5400" b="1" dirty="0">
                <a:solidFill>
                  <a:schemeClr val="accent1">
                    <a:lumMod val="60000"/>
                    <a:lumOff val="40000"/>
                  </a:schemeClr>
                </a:solidFill>
              </a:rPr>
              <a:t>Background</a:t>
            </a:r>
            <a:r>
              <a:rPr lang="en-IN" dirty="0"/>
              <a:t> </a:t>
            </a:r>
          </a:p>
        </p:txBody>
      </p:sp>
      <p:sp>
        <p:nvSpPr>
          <p:cNvPr id="3" name="Content Placeholder 2">
            <a:extLst>
              <a:ext uri="{FF2B5EF4-FFF2-40B4-BE49-F238E27FC236}">
                <a16:creationId xmlns:a16="http://schemas.microsoft.com/office/drawing/2014/main" id="{EED8B1E5-AFC3-4343-9800-CD3D9B5D268F}"/>
              </a:ext>
            </a:extLst>
          </p:cNvPr>
          <p:cNvSpPr>
            <a:spLocks noGrp="1"/>
          </p:cNvSpPr>
          <p:nvPr>
            <p:ph idx="1"/>
          </p:nvPr>
        </p:nvSpPr>
        <p:spPr/>
        <p:txBody>
          <a:bodyPr/>
          <a:lstStyle/>
          <a:p>
            <a:r>
              <a:rPr lang="en-IN" dirty="0"/>
              <a:t>Worldwide experts estimate that people drink about 2.5 billion cups of coffee a day. Sales in the ready-to-drink market which includes coffee shops are forecast to grow by 67% between now and 2022. Thus its a good business idea to open a coffee shop.</a:t>
            </a:r>
          </a:p>
          <a:p>
            <a:r>
              <a:rPr lang="en-IN" dirty="0"/>
              <a:t> But obviously its not necessary that a new coffee shop owner will be immediately successful, only because that business has a good growth rate in market .There are several things that he/she needs to consider in order to succeed. Data science can help this person in several ways. One of those is to help him or her to find the best location for opening the coffee shop.</a:t>
            </a:r>
          </a:p>
        </p:txBody>
      </p:sp>
    </p:spTree>
    <p:extLst>
      <p:ext uri="{BB962C8B-B14F-4D97-AF65-F5344CB8AC3E}">
        <p14:creationId xmlns:p14="http://schemas.microsoft.com/office/powerpoint/2010/main" val="580445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C50EF-D851-4DF4-B3C8-B7A753AEE189}"/>
              </a:ext>
            </a:extLst>
          </p:cNvPr>
          <p:cNvSpPr>
            <a:spLocks noGrp="1"/>
          </p:cNvSpPr>
          <p:nvPr>
            <p:ph type="title"/>
          </p:nvPr>
        </p:nvSpPr>
        <p:spPr/>
        <p:txBody>
          <a:bodyPr>
            <a:normAutofit/>
          </a:bodyPr>
          <a:lstStyle/>
          <a:p>
            <a:r>
              <a:rPr lang="en-IN" sz="5400" b="1" dirty="0">
                <a:solidFill>
                  <a:schemeClr val="accent1">
                    <a:lumMod val="60000"/>
                    <a:lumOff val="40000"/>
                  </a:schemeClr>
                </a:solidFill>
              </a:rPr>
              <a:t>Business Problem</a:t>
            </a:r>
          </a:p>
        </p:txBody>
      </p:sp>
      <p:sp>
        <p:nvSpPr>
          <p:cNvPr id="3" name="Content Placeholder 2">
            <a:extLst>
              <a:ext uri="{FF2B5EF4-FFF2-40B4-BE49-F238E27FC236}">
                <a16:creationId xmlns:a16="http://schemas.microsoft.com/office/drawing/2014/main" id="{1F552F97-385F-4140-8AB2-EC654D32D616}"/>
              </a:ext>
            </a:extLst>
          </p:cNvPr>
          <p:cNvSpPr>
            <a:spLocks noGrp="1"/>
          </p:cNvSpPr>
          <p:nvPr>
            <p:ph idx="1"/>
          </p:nvPr>
        </p:nvSpPr>
        <p:spPr/>
        <p:txBody>
          <a:bodyPr>
            <a:normAutofit lnSpcReduction="10000"/>
          </a:bodyPr>
          <a:lstStyle/>
          <a:p>
            <a:r>
              <a:rPr lang="en-IN" dirty="0"/>
              <a:t>In Pune (India), love for 'tea' is more than 'coffee'. Bur still, number of coffee lovers is no less. Mainly, college students prefer coffee shops over tea shops for hanging out. Thus, to open a new cafe its better to find a location, which is near to a college/ colleges. </a:t>
            </a:r>
          </a:p>
          <a:p>
            <a:r>
              <a:rPr lang="en-IN" dirty="0"/>
              <a:t>Now how can Data Science help the person to choose the right location? </a:t>
            </a:r>
          </a:p>
          <a:p>
            <a:pPr marL="36900" indent="0">
              <a:buNone/>
            </a:pPr>
            <a:r>
              <a:rPr lang="en-IN" dirty="0"/>
              <a:t>    We can use FOURSQUARE location data to help the person.</a:t>
            </a:r>
          </a:p>
          <a:p>
            <a:r>
              <a:rPr lang="en-IN" dirty="0"/>
              <a:t>Who would be interested in this project?</a:t>
            </a:r>
          </a:p>
          <a:p>
            <a:pPr marL="36900" indent="0">
              <a:buNone/>
            </a:pPr>
            <a:r>
              <a:rPr lang="en-IN" dirty="0"/>
              <a:t>     Anyone who wants to open a new successful coffee shop in Pune. </a:t>
            </a:r>
          </a:p>
        </p:txBody>
      </p:sp>
    </p:spTree>
    <p:extLst>
      <p:ext uri="{BB962C8B-B14F-4D97-AF65-F5344CB8AC3E}">
        <p14:creationId xmlns:p14="http://schemas.microsoft.com/office/powerpoint/2010/main" val="3183781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27FFE-3AA7-40D0-B0BA-932F2B8CC990}"/>
              </a:ext>
            </a:extLst>
          </p:cNvPr>
          <p:cNvSpPr>
            <a:spLocks noGrp="1"/>
          </p:cNvSpPr>
          <p:nvPr>
            <p:ph type="title"/>
          </p:nvPr>
        </p:nvSpPr>
        <p:spPr/>
        <p:txBody>
          <a:bodyPr>
            <a:normAutofit/>
          </a:bodyPr>
          <a:lstStyle/>
          <a:p>
            <a:r>
              <a:rPr lang="en-IN" sz="5400" b="1" dirty="0">
                <a:solidFill>
                  <a:schemeClr val="accent1">
                    <a:lumMod val="60000"/>
                    <a:lumOff val="40000"/>
                  </a:schemeClr>
                </a:solidFill>
              </a:rPr>
              <a:t>Data Description</a:t>
            </a:r>
          </a:p>
        </p:txBody>
      </p:sp>
      <p:sp>
        <p:nvSpPr>
          <p:cNvPr id="3" name="Content Placeholder 2">
            <a:extLst>
              <a:ext uri="{FF2B5EF4-FFF2-40B4-BE49-F238E27FC236}">
                <a16:creationId xmlns:a16="http://schemas.microsoft.com/office/drawing/2014/main" id="{8A3648EC-FC7C-4878-B522-FA482A49FB9A}"/>
              </a:ext>
            </a:extLst>
          </p:cNvPr>
          <p:cNvSpPr>
            <a:spLocks noGrp="1"/>
          </p:cNvSpPr>
          <p:nvPr>
            <p:ph idx="1"/>
          </p:nvPr>
        </p:nvSpPr>
        <p:spPr/>
        <p:txBody>
          <a:bodyPr>
            <a:noAutofit/>
          </a:bodyPr>
          <a:lstStyle/>
          <a:p>
            <a:r>
              <a:rPr lang="en-IN" dirty="0"/>
              <a:t>For this project I used Foursquare developer.</a:t>
            </a:r>
          </a:p>
          <a:p>
            <a:r>
              <a:rPr lang="en-IN" dirty="0"/>
              <a:t>Data :</a:t>
            </a:r>
          </a:p>
          <a:p>
            <a:pPr marL="551250" indent="-514350">
              <a:buFont typeface="+mj-lt"/>
              <a:buAutoNum type="romanUcPeriod"/>
            </a:pPr>
            <a:r>
              <a:rPr lang="en-IN" dirty="0"/>
              <a:t>Foursquare location data of Colleges and Universities in 5 areas in Pune.</a:t>
            </a:r>
          </a:p>
          <a:p>
            <a:pPr marL="551250" indent="-514350">
              <a:buFont typeface="+mj-lt"/>
              <a:buAutoNum type="romanUcPeriod"/>
            </a:pPr>
            <a:r>
              <a:rPr lang="en-IN" dirty="0"/>
              <a:t>Foursquare location data of Coffee shops in 5 areas in Pune.</a:t>
            </a:r>
          </a:p>
        </p:txBody>
      </p:sp>
    </p:spTree>
    <p:extLst>
      <p:ext uri="{BB962C8B-B14F-4D97-AF65-F5344CB8AC3E}">
        <p14:creationId xmlns:p14="http://schemas.microsoft.com/office/powerpoint/2010/main" val="3623834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7A27A-DBCC-4C23-90B6-32A1FC70BE5B}"/>
              </a:ext>
            </a:extLst>
          </p:cNvPr>
          <p:cNvSpPr>
            <a:spLocks noGrp="1"/>
          </p:cNvSpPr>
          <p:nvPr>
            <p:ph type="title"/>
          </p:nvPr>
        </p:nvSpPr>
        <p:spPr/>
        <p:txBody>
          <a:bodyPr>
            <a:normAutofit/>
          </a:bodyPr>
          <a:lstStyle/>
          <a:p>
            <a:r>
              <a:rPr lang="en-IN" sz="5400" b="1" dirty="0">
                <a:solidFill>
                  <a:schemeClr val="accent1">
                    <a:lumMod val="60000"/>
                    <a:lumOff val="40000"/>
                  </a:schemeClr>
                </a:solidFill>
              </a:rPr>
              <a:t>How can we find the best location?</a:t>
            </a:r>
          </a:p>
        </p:txBody>
      </p:sp>
      <p:sp>
        <p:nvSpPr>
          <p:cNvPr id="3" name="Content Placeholder 2">
            <a:extLst>
              <a:ext uri="{FF2B5EF4-FFF2-40B4-BE49-F238E27FC236}">
                <a16:creationId xmlns:a16="http://schemas.microsoft.com/office/drawing/2014/main" id="{A4A0B49B-F9B8-4406-9D5B-36BAF3A0B53E}"/>
              </a:ext>
            </a:extLst>
          </p:cNvPr>
          <p:cNvSpPr>
            <a:spLocks noGrp="1"/>
          </p:cNvSpPr>
          <p:nvPr>
            <p:ph idx="1"/>
          </p:nvPr>
        </p:nvSpPr>
        <p:spPr/>
        <p:txBody>
          <a:bodyPr/>
          <a:lstStyle/>
          <a:p>
            <a:r>
              <a:rPr lang="en-IN" dirty="0"/>
              <a:t>If we compare the areas in Pune on the basis of no. of colleges located in each area, we will get an area which has maximum no. of colleges. Thus, probability of getting higher response to the new coffee shop increases as we have found the right place targeting the right customers.</a:t>
            </a:r>
          </a:p>
          <a:p>
            <a:r>
              <a:rPr lang="en-IN" dirty="0"/>
              <a:t>But, what if that area already has enough no. of coffee shops ?Then the chances of students trying a new shop become very less. For the businessman its always better to avoid competition at first, when his product/service is new in the market.</a:t>
            </a:r>
          </a:p>
          <a:p>
            <a:pPr marL="36900" indent="0">
              <a:buNone/>
            </a:pPr>
            <a:endParaRPr lang="en-IN" dirty="0"/>
          </a:p>
        </p:txBody>
      </p:sp>
    </p:spTree>
    <p:extLst>
      <p:ext uri="{BB962C8B-B14F-4D97-AF65-F5344CB8AC3E}">
        <p14:creationId xmlns:p14="http://schemas.microsoft.com/office/powerpoint/2010/main" val="1073157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7A27A-DBCC-4C23-90B6-32A1FC70BE5B}"/>
              </a:ext>
            </a:extLst>
          </p:cNvPr>
          <p:cNvSpPr>
            <a:spLocks noGrp="1"/>
          </p:cNvSpPr>
          <p:nvPr>
            <p:ph type="title"/>
          </p:nvPr>
        </p:nvSpPr>
        <p:spPr/>
        <p:txBody>
          <a:bodyPr>
            <a:normAutofit/>
          </a:bodyPr>
          <a:lstStyle/>
          <a:p>
            <a:r>
              <a:rPr lang="en-IN" sz="5400" b="1" dirty="0">
                <a:solidFill>
                  <a:schemeClr val="accent1">
                    <a:lumMod val="60000"/>
                    <a:lumOff val="40000"/>
                  </a:schemeClr>
                </a:solidFill>
              </a:rPr>
              <a:t>How can we find the best location?</a:t>
            </a:r>
          </a:p>
        </p:txBody>
      </p:sp>
      <p:sp>
        <p:nvSpPr>
          <p:cNvPr id="3" name="Content Placeholder 2">
            <a:extLst>
              <a:ext uri="{FF2B5EF4-FFF2-40B4-BE49-F238E27FC236}">
                <a16:creationId xmlns:a16="http://schemas.microsoft.com/office/drawing/2014/main" id="{A4A0B49B-F9B8-4406-9D5B-36BAF3A0B53E}"/>
              </a:ext>
            </a:extLst>
          </p:cNvPr>
          <p:cNvSpPr>
            <a:spLocks noGrp="1"/>
          </p:cNvSpPr>
          <p:nvPr>
            <p:ph idx="1"/>
          </p:nvPr>
        </p:nvSpPr>
        <p:spPr/>
        <p:txBody>
          <a:bodyPr/>
          <a:lstStyle/>
          <a:p>
            <a:r>
              <a:rPr lang="en-IN" dirty="0"/>
              <a:t>Now if we compare the areas based on the no. of coffee shops that already exist in that area, we can get an area with minimum no. of coffee shops.</a:t>
            </a:r>
          </a:p>
          <a:p>
            <a:r>
              <a:rPr lang="en-IN" dirty="0"/>
              <a:t>Thus, in the end, we would get an area with maximum no. of colleges (</a:t>
            </a:r>
            <a:r>
              <a:rPr lang="en-IN" dirty="0" err="1"/>
              <a:t>ie</a:t>
            </a:r>
            <a:r>
              <a:rPr lang="en-IN" dirty="0"/>
              <a:t>. More target customers) and least no. of coffee shops ( </a:t>
            </a:r>
            <a:r>
              <a:rPr lang="en-IN" dirty="0" err="1"/>
              <a:t>ie</a:t>
            </a:r>
            <a:r>
              <a:rPr lang="en-IN" dirty="0"/>
              <a:t>. Less competition).</a:t>
            </a:r>
          </a:p>
          <a:p>
            <a:r>
              <a:rPr lang="en-IN" dirty="0"/>
              <a:t>This will be an idea location for opening a new coffee shop and in this way businessman’s problem would be solved. </a:t>
            </a:r>
          </a:p>
        </p:txBody>
      </p:sp>
    </p:spTree>
    <p:extLst>
      <p:ext uri="{BB962C8B-B14F-4D97-AF65-F5344CB8AC3E}">
        <p14:creationId xmlns:p14="http://schemas.microsoft.com/office/powerpoint/2010/main" val="2392729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FA42A-E395-4FA6-9F48-1E7E3414FCA6}"/>
              </a:ext>
            </a:extLst>
          </p:cNvPr>
          <p:cNvSpPr>
            <a:spLocks noGrp="1"/>
          </p:cNvSpPr>
          <p:nvPr>
            <p:ph type="title"/>
          </p:nvPr>
        </p:nvSpPr>
        <p:spPr/>
        <p:txBody>
          <a:bodyPr>
            <a:normAutofit/>
          </a:bodyPr>
          <a:lstStyle/>
          <a:p>
            <a:r>
              <a:rPr lang="en-IN" sz="5400" b="1" dirty="0">
                <a:solidFill>
                  <a:schemeClr val="accent1">
                    <a:lumMod val="60000"/>
                    <a:lumOff val="40000"/>
                  </a:schemeClr>
                </a:solidFill>
              </a:rPr>
              <a:t>Methodology</a:t>
            </a:r>
          </a:p>
        </p:txBody>
      </p:sp>
      <p:sp>
        <p:nvSpPr>
          <p:cNvPr id="3" name="Content Placeholder 2">
            <a:extLst>
              <a:ext uri="{FF2B5EF4-FFF2-40B4-BE49-F238E27FC236}">
                <a16:creationId xmlns:a16="http://schemas.microsoft.com/office/drawing/2014/main" id="{03272646-86EA-45C7-B1D0-B48BBDE45C3B}"/>
              </a:ext>
            </a:extLst>
          </p:cNvPr>
          <p:cNvSpPr>
            <a:spLocks noGrp="1"/>
          </p:cNvSpPr>
          <p:nvPr>
            <p:ph idx="1"/>
          </p:nvPr>
        </p:nvSpPr>
        <p:spPr/>
        <p:txBody>
          <a:bodyPr>
            <a:normAutofit fontScale="92500" lnSpcReduction="10000"/>
          </a:bodyPr>
          <a:lstStyle/>
          <a:p>
            <a:pPr>
              <a:buFont typeface="Wingdings" panose="05000000000000000000" pitchFamily="2" charset="2"/>
              <a:buChar char="§"/>
            </a:pPr>
            <a:r>
              <a:rPr lang="en-IN" sz="2600" dirty="0"/>
              <a:t>First I chose 5 main localities from Pune, to work with. Those are as follows :</a:t>
            </a:r>
          </a:p>
          <a:p>
            <a:pPr marL="494100" indent="-457200">
              <a:buFont typeface="+mj-lt"/>
              <a:buAutoNum type="arabicPeriod"/>
            </a:pPr>
            <a:r>
              <a:rPr lang="en-IN" sz="2600" dirty="0"/>
              <a:t>Sadashiv peth</a:t>
            </a:r>
          </a:p>
          <a:p>
            <a:pPr marL="494100" indent="-457200">
              <a:buFont typeface="+mj-lt"/>
              <a:buAutoNum type="arabicPeriod"/>
            </a:pPr>
            <a:r>
              <a:rPr lang="en-IN" sz="2600" dirty="0"/>
              <a:t>Katraj</a:t>
            </a:r>
          </a:p>
          <a:p>
            <a:pPr marL="494100" indent="-457200">
              <a:buFont typeface="+mj-lt"/>
              <a:buAutoNum type="arabicPeriod"/>
            </a:pPr>
            <a:r>
              <a:rPr lang="en-IN" sz="2600" dirty="0"/>
              <a:t>Kothrud</a:t>
            </a:r>
          </a:p>
          <a:p>
            <a:pPr marL="494100" indent="-457200">
              <a:buFont typeface="+mj-lt"/>
              <a:buAutoNum type="arabicPeriod"/>
            </a:pPr>
            <a:r>
              <a:rPr lang="en-IN" sz="2600" dirty="0"/>
              <a:t>Hadapsar</a:t>
            </a:r>
          </a:p>
          <a:p>
            <a:pPr marL="494100" indent="-457200">
              <a:buFont typeface="+mj-lt"/>
              <a:buAutoNum type="arabicPeriod"/>
            </a:pPr>
            <a:r>
              <a:rPr lang="en-IN" sz="2600" dirty="0"/>
              <a:t>Narhe </a:t>
            </a:r>
          </a:p>
          <a:p>
            <a:pPr>
              <a:buFont typeface="Wingdings" panose="05000000000000000000" pitchFamily="2" charset="2"/>
              <a:buChar char="§"/>
            </a:pPr>
            <a:r>
              <a:rPr lang="en-IN" sz="2600" dirty="0"/>
              <a:t>I used a Jupyter python notebook for the analysis.</a:t>
            </a:r>
          </a:p>
          <a:p>
            <a:pPr>
              <a:buFont typeface="Wingdings" panose="05000000000000000000" pitchFamily="2" charset="2"/>
              <a:buChar char="§"/>
            </a:pPr>
            <a:endParaRPr lang="en-IN" dirty="0"/>
          </a:p>
          <a:p>
            <a:pPr>
              <a:buFont typeface="Arial" panose="020B0604020202020204" pitchFamily="34" charset="0"/>
              <a:buChar char="•"/>
            </a:pPr>
            <a:endParaRPr lang="en-IN" dirty="0"/>
          </a:p>
          <a:p>
            <a:endParaRPr lang="en-IN" dirty="0"/>
          </a:p>
        </p:txBody>
      </p:sp>
    </p:spTree>
    <p:extLst>
      <p:ext uri="{BB962C8B-B14F-4D97-AF65-F5344CB8AC3E}">
        <p14:creationId xmlns:p14="http://schemas.microsoft.com/office/powerpoint/2010/main" val="3330541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FA42A-E395-4FA6-9F48-1E7E3414FCA6}"/>
              </a:ext>
            </a:extLst>
          </p:cNvPr>
          <p:cNvSpPr>
            <a:spLocks noGrp="1"/>
          </p:cNvSpPr>
          <p:nvPr>
            <p:ph type="title"/>
          </p:nvPr>
        </p:nvSpPr>
        <p:spPr>
          <a:xfrm>
            <a:off x="913795" y="503584"/>
            <a:ext cx="10353762" cy="1099930"/>
          </a:xfrm>
        </p:spPr>
        <p:txBody>
          <a:bodyPr>
            <a:normAutofit/>
          </a:bodyPr>
          <a:lstStyle/>
          <a:p>
            <a:r>
              <a:rPr lang="en-IN" sz="5400" b="1" dirty="0">
                <a:solidFill>
                  <a:schemeClr val="accent1">
                    <a:lumMod val="60000"/>
                    <a:lumOff val="40000"/>
                  </a:schemeClr>
                </a:solidFill>
              </a:rPr>
              <a:t>Methodology</a:t>
            </a:r>
          </a:p>
        </p:txBody>
      </p:sp>
      <p:sp>
        <p:nvSpPr>
          <p:cNvPr id="3" name="Content Placeholder 2">
            <a:extLst>
              <a:ext uri="{FF2B5EF4-FFF2-40B4-BE49-F238E27FC236}">
                <a16:creationId xmlns:a16="http://schemas.microsoft.com/office/drawing/2014/main" id="{03272646-86EA-45C7-B1D0-B48BBDE45C3B}"/>
              </a:ext>
            </a:extLst>
          </p:cNvPr>
          <p:cNvSpPr>
            <a:spLocks noGrp="1"/>
          </p:cNvSpPr>
          <p:nvPr>
            <p:ph sz="half" idx="1"/>
          </p:nvPr>
        </p:nvSpPr>
        <p:spPr>
          <a:xfrm>
            <a:off x="913795" y="1603514"/>
            <a:ext cx="4506344" cy="4611269"/>
          </a:xfrm>
        </p:spPr>
        <p:txBody>
          <a:bodyPr>
            <a:normAutofit fontScale="92500" lnSpcReduction="20000"/>
          </a:bodyPr>
          <a:lstStyle/>
          <a:p>
            <a:pPr>
              <a:buFont typeface="Wingdings" panose="05000000000000000000" pitchFamily="2" charset="2"/>
              <a:buChar char="§"/>
            </a:pPr>
            <a:r>
              <a:rPr lang="en-IN" sz="2400" dirty="0"/>
              <a:t>Then I used Foursquare api to get a list of colleges with details such as name, latitude, longitude and category;  situated in each 5 localities. </a:t>
            </a:r>
          </a:p>
          <a:p>
            <a:pPr>
              <a:buFont typeface="Wingdings" panose="05000000000000000000" pitchFamily="2" charset="2"/>
              <a:buChar char="§"/>
            </a:pPr>
            <a:r>
              <a:rPr lang="en-IN" sz="2400" dirty="0"/>
              <a:t>The picture shows the list of colleges for first location </a:t>
            </a:r>
            <a:r>
              <a:rPr lang="en-IN" sz="2400" dirty="0" err="1"/>
              <a:t>ie</a:t>
            </a:r>
            <a:r>
              <a:rPr lang="en-IN" sz="2400" dirty="0"/>
              <a:t>. ‘Sadashiv Peth’</a:t>
            </a:r>
          </a:p>
          <a:p>
            <a:r>
              <a:rPr lang="en-IN" sz="2400" dirty="0"/>
              <a:t>Then I got such a list for remaining 4 areas.</a:t>
            </a:r>
          </a:p>
          <a:p>
            <a:r>
              <a:rPr lang="en-IN" sz="2400" dirty="0"/>
              <a:t>Using </a:t>
            </a:r>
            <a:r>
              <a:rPr lang="en-IN" sz="2400" dirty="0" err="1"/>
              <a:t>dataframe.shape</a:t>
            </a:r>
            <a:r>
              <a:rPr lang="en-IN" sz="2400" dirty="0"/>
              <a:t> function in pandas  I calculated the number of colleges for all the localities.</a:t>
            </a:r>
          </a:p>
          <a:p>
            <a:pPr>
              <a:buFont typeface="Wingdings" panose="05000000000000000000" pitchFamily="2" charset="2"/>
              <a:buChar char="§"/>
            </a:pPr>
            <a:endParaRPr lang="en-IN" sz="2400" dirty="0"/>
          </a:p>
          <a:p>
            <a:pPr>
              <a:buFont typeface="Wingdings" panose="05000000000000000000" pitchFamily="2" charset="2"/>
              <a:buChar char="§"/>
            </a:pPr>
            <a:endParaRPr lang="en-IN" dirty="0"/>
          </a:p>
          <a:p>
            <a:pPr>
              <a:buFont typeface="Arial" panose="020B0604020202020204" pitchFamily="34" charset="0"/>
              <a:buChar char="•"/>
            </a:pPr>
            <a:endParaRPr lang="en-IN" dirty="0"/>
          </a:p>
          <a:p>
            <a:endParaRPr lang="en-IN" dirty="0"/>
          </a:p>
        </p:txBody>
      </p:sp>
      <p:pic>
        <p:nvPicPr>
          <p:cNvPr id="6" name="Content Placeholder 5" descr="A close up of text on a white background&#10;&#10;Description automatically generated">
            <a:extLst>
              <a:ext uri="{FF2B5EF4-FFF2-40B4-BE49-F238E27FC236}">
                <a16:creationId xmlns:a16="http://schemas.microsoft.com/office/drawing/2014/main" id="{35337277-1C3C-4266-BE24-8AD0E378A9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724938" y="2076450"/>
            <a:ext cx="5894975" cy="41383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82137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E0AE4-81E6-4212-9CC3-D2E23DBE42EB}"/>
              </a:ext>
            </a:extLst>
          </p:cNvPr>
          <p:cNvSpPr>
            <a:spLocks noGrp="1"/>
          </p:cNvSpPr>
          <p:nvPr>
            <p:ph type="title"/>
          </p:nvPr>
        </p:nvSpPr>
        <p:spPr/>
        <p:txBody>
          <a:bodyPr>
            <a:normAutofit/>
          </a:bodyPr>
          <a:lstStyle/>
          <a:p>
            <a:r>
              <a:rPr lang="en-IN" sz="5400" b="1" dirty="0">
                <a:solidFill>
                  <a:schemeClr val="accent1">
                    <a:lumMod val="60000"/>
                    <a:lumOff val="40000"/>
                  </a:schemeClr>
                </a:solidFill>
              </a:rPr>
              <a:t>Methodology</a:t>
            </a:r>
            <a:endParaRPr lang="en-IN" sz="5400" dirty="0"/>
          </a:p>
        </p:txBody>
      </p:sp>
      <p:sp>
        <p:nvSpPr>
          <p:cNvPr id="3" name="Content Placeholder 2">
            <a:extLst>
              <a:ext uri="{FF2B5EF4-FFF2-40B4-BE49-F238E27FC236}">
                <a16:creationId xmlns:a16="http://schemas.microsoft.com/office/drawing/2014/main" id="{A1F02E00-1C82-4DA5-A2DC-D2B5D2FCDF55}"/>
              </a:ext>
            </a:extLst>
          </p:cNvPr>
          <p:cNvSpPr>
            <a:spLocks noGrp="1"/>
          </p:cNvSpPr>
          <p:nvPr>
            <p:ph sz="half" idx="1"/>
          </p:nvPr>
        </p:nvSpPr>
        <p:spPr>
          <a:xfrm>
            <a:off x="913795" y="2076450"/>
            <a:ext cx="2912617" cy="3622671"/>
          </a:xfrm>
        </p:spPr>
        <p:txBody>
          <a:bodyPr>
            <a:normAutofit fontScale="92500" lnSpcReduction="20000"/>
          </a:bodyPr>
          <a:lstStyle/>
          <a:p>
            <a:r>
              <a:rPr lang="en-IN" sz="2800" dirty="0"/>
              <a:t>Using Folium, I plotted a map of Sadashiv Peth highlighting colleges situated in it.</a:t>
            </a:r>
          </a:p>
          <a:p>
            <a:r>
              <a:rPr lang="en-IN" sz="2800" dirty="0"/>
              <a:t>Plotted similar map for all remaining areas</a:t>
            </a:r>
          </a:p>
        </p:txBody>
      </p:sp>
      <p:pic>
        <p:nvPicPr>
          <p:cNvPr id="6" name="Content Placeholder 5" descr="A picture containing text, map&#10;&#10;Description automatically generated">
            <a:extLst>
              <a:ext uri="{FF2B5EF4-FFF2-40B4-BE49-F238E27FC236}">
                <a16:creationId xmlns:a16="http://schemas.microsoft.com/office/drawing/2014/main" id="{E834F32A-3F44-454A-B70E-7680007182F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740812" y="2307102"/>
            <a:ext cx="6527263" cy="38404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664153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THREE.pptx" id="{E781C72B-3D65-4B8D-9071-33B66AF0EF30}" vid="{3A5A58F2-9BE1-435C-B12D-88FD9BF70179}"/>
    </a:ext>
  </a:extLst>
</a:theme>
</file>

<file path=docProps/app.xml><?xml version="1.0" encoding="utf-8"?>
<Properties xmlns="http://schemas.openxmlformats.org/officeDocument/2006/extended-properties" xmlns:vt="http://schemas.openxmlformats.org/officeDocument/2006/docPropsVTypes">
  <Template>{5C2DDE14-E690-4CA2-B76E-3BA1B30F1C5E}tf12214701</Template>
  <TotalTime>0</TotalTime>
  <Words>1097</Words>
  <Application>Microsoft Office PowerPoint</Application>
  <PresentationFormat>Widescreen</PresentationFormat>
  <Paragraphs>71</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Candara</vt:lpstr>
      <vt:lpstr>Goudy Old Style</vt:lpstr>
      <vt:lpstr>Wingdings</vt:lpstr>
      <vt:lpstr>Wingdings 2</vt:lpstr>
      <vt:lpstr>SlateVTI</vt:lpstr>
      <vt:lpstr>Choosing the right location for opening a new coffee shop in Pune, India</vt:lpstr>
      <vt:lpstr>Background </vt:lpstr>
      <vt:lpstr>Business Problem</vt:lpstr>
      <vt:lpstr>Data Description</vt:lpstr>
      <vt:lpstr>How can we find the best location?</vt:lpstr>
      <vt:lpstr>How can we find the best location?</vt:lpstr>
      <vt:lpstr>Methodology</vt:lpstr>
      <vt:lpstr>Methodology</vt:lpstr>
      <vt:lpstr>Methodology</vt:lpstr>
      <vt:lpstr>Methodology</vt:lpstr>
      <vt:lpstr>Methodology</vt:lpstr>
      <vt:lpstr>Methodology</vt:lpstr>
      <vt:lpstr>Methodology</vt:lpstr>
      <vt:lpstr>Result</vt:lpstr>
      <vt:lpstr>Conclusion</vt:lpstr>
      <vt:lpstr>Recommendation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2020-06-06T08:02:15Z</dcterms:created>
  <dcterms:modified xsi:type="dcterms:W3CDTF">2020-06-07T06:27:34Z</dcterms:modified>
</cp:coreProperties>
</file>